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56" r:id="rId2"/>
    <p:sldId id="326" r:id="rId3"/>
    <p:sldId id="345" r:id="rId4"/>
    <p:sldId id="331" r:id="rId5"/>
    <p:sldId id="349" r:id="rId6"/>
    <p:sldId id="350" r:id="rId7"/>
    <p:sldId id="351" r:id="rId8"/>
    <p:sldId id="346" r:id="rId9"/>
    <p:sldId id="353" r:id="rId10"/>
    <p:sldId id="355" r:id="rId11"/>
    <p:sldId id="356" r:id="rId12"/>
    <p:sldId id="357" r:id="rId13"/>
    <p:sldId id="347" r:id="rId14"/>
    <p:sldId id="358" r:id="rId15"/>
    <p:sldId id="342" r:id="rId16"/>
    <p:sldId id="354" r:id="rId17"/>
    <p:sldId id="343" r:id="rId18"/>
    <p:sldId id="348" r:id="rId19"/>
    <p:sldId id="344"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89020" autoAdjust="0"/>
  </p:normalViewPr>
  <p:slideViewPr>
    <p:cSldViewPr snapToGrid="0">
      <p:cViewPr varScale="1">
        <p:scale>
          <a:sx n="76" d="100"/>
          <a:sy n="76" d="100"/>
        </p:scale>
        <p:origin x="1440"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12/7/2022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40655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81122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9859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569865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8148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465226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08425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17466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340322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412119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63839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147503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95999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59130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947821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12/7/2022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12/7/2022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a:t>Supervisors:		Assoc. Prof. </a:t>
            </a:r>
            <a:r>
              <a:rPr lang="en-US" sz="2000" b="1" dirty="0" err="1"/>
              <a:t>Nguyễn</a:t>
            </a:r>
            <a:r>
              <a:rPr lang="en-US" sz="2000" b="1" dirty="0"/>
              <a:t> </a:t>
            </a:r>
            <a:r>
              <a:rPr lang="en-US" sz="2000" b="1" dirty="0" err="1"/>
              <a:t>Thị</a:t>
            </a:r>
            <a:r>
              <a:rPr lang="en-US" sz="2000" b="1" dirty="0"/>
              <a:t> Kim Anh</a:t>
            </a:r>
          </a:p>
          <a:p>
            <a:pPr algn="l"/>
            <a:r>
              <a:rPr lang="en-US" sz="2000" b="1" dirty="0"/>
              <a:t>			Prof.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a:t>Students:</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Đức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27735" y="1792745"/>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a:latin typeface="Arial" panose="020B0604020202020204" pitchFamily="34" charset="0"/>
                <a:cs typeface="Arial" panose="020B0604020202020204" pitchFamily="34" charset="0"/>
              </a:rPr>
              <a:t>Air Quality Forecasting </a:t>
            </a:r>
          </a:p>
          <a:p>
            <a:pPr algn="ctr"/>
            <a:r>
              <a:rPr lang="en-US" sz="5100">
                <a:latin typeface="Arial" panose="020B0604020202020204" pitchFamily="34" charset="0"/>
                <a:cs typeface="Arial" panose="020B0604020202020204" pitchFamily="34" charset="0"/>
              </a:rPr>
              <a:t>in Delhi </a:t>
            </a:r>
            <a:r>
              <a:rPr lang="en-US" sz="5100" dirty="0">
                <a:latin typeface="Arial" panose="020B0604020202020204" pitchFamily="34" charset="0"/>
                <a:cs typeface="Arial" panose="020B0604020202020204" pitchFamily="34" charset="0"/>
              </a:rPr>
              <a:t>city</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a:solidFill>
                  <a:schemeClr val="tx1"/>
                </a:solidFill>
                <a:latin typeface="Arial" panose="020B0604020202020204" pitchFamily="34" charset="0"/>
                <a:cs typeface="Arial" panose="020B0604020202020204" pitchFamily="34" charset="0"/>
              </a:rPr>
              <a:t>Group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32" name="Picture 8">
            <a:extLst>
              <a:ext uri="{FF2B5EF4-FFF2-40B4-BE49-F238E27FC236}">
                <a16:creationId xmlns:a16="http://schemas.microsoft.com/office/drawing/2014/main" id="{08BFBB64-8FF2-2CC8-F78B-9DF5A56C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A20CA6F-DFF0-8318-8A53-869D2B01D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256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C95FD8-130A-9C4C-E60D-18B68C33F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BEF94A3-2EA3-9443-4BC6-F15A38E63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5F0DE6-1380-ACEA-2F07-56F769901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9EC1D9C-D327-5790-3A3C-B01C9142F5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52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42" name="Picture 18">
            <a:extLst>
              <a:ext uri="{FF2B5EF4-FFF2-40B4-BE49-F238E27FC236}">
                <a16:creationId xmlns:a16="http://schemas.microsoft.com/office/drawing/2014/main" id="{E467622F-83C7-900C-E231-AC8C9AD99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637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2EA5C6D-D1BC-A322-4B98-4292F824E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E676379-3E6A-1426-A518-442E66C6D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279374F-AB24-A406-8A69-83C652FF2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BC29A27-BFEF-92A8-95AA-EA0C6004D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87E2BE4-5E08-43F3-B68A-2C7347562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5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4098" name="Picture 2">
            <a:extLst>
              <a:ext uri="{FF2B5EF4-FFF2-40B4-BE49-F238E27FC236}">
                <a16:creationId xmlns:a16="http://schemas.microsoft.com/office/drawing/2014/main" id="{40891BC9-708A-3D72-28DD-01BCC33C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9287"/>
            <a:ext cx="91440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2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43383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7ECFEE-0FB9-1762-726C-BDB679AB6C69}"/>
              </a:ext>
            </a:extLst>
          </p:cNvPr>
          <p:cNvSpPr txBox="1"/>
          <p:nvPr/>
        </p:nvSpPr>
        <p:spPr>
          <a:xfrm>
            <a:off x="470078" y="939815"/>
            <a:ext cx="8203843"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solidFill>
                  <a:srgbClr val="222222"/>
                </a:solidFill>
                <a:effectLst/>
                <a:latin typeface="Arial" panose="020B0604020202020204" pitchFamily="34" charset="0"/>
              </a:rPr>
              <a:t>De </a:t>
            </a:r>
            <a:r>
              <a:rPr lang="en-US" b="0" i="0" dirty="0" err="1">
                <a:solidFill>
                  <a:srgbClr val="222222"/>
                </a:solidFill>
                <a:effectLst/>
                <a:latin typeface="Arial" panose="020B0604020202020204" pitchFamily="34" charset="0"/>
              </a:rPr>
              <a:t>Saa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Eranga</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Lochandaka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Ranathunga</a:t>
            </a:r>
            <a:r>
              <a:rPr lang="en-US" b="0" i="0" dirty="0">
                <a:solidFill>
                  <a:srgbClr val="222222"/>
                </a:solidFill>
                <a:effectLst/>
                <a:latin typeface="Arial" panose="020B0604020202020204" pitchFamily="34" charset="0"/>
              </a:rPr>
              <a:t>. "Comparison between ARIMA and Deep Learning Models for Temperature Forecasting."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arXiv:2011.04452</a:t>
            </a:r>
            <a:r>
              <a:rPr lang="en-US" b="0" i="0" dirty="0">
                <a:solidFill>
                  <a:srgbClr val="222222"/>
                </a:solidFill>
                <a:effectLst/>
                <a:latin typeface="Arial" panose="020B0604020202020204" pitchFamily="34" charset="0"/>
              </a:rPr>
              <a:t> (2020).</a:t>
            </a:r>
          </a:p>
          <a:p>
            <a:pPr algn="just"/>
            <a:r>
              <a:rPr lang="en-US" dirty="0">
                <a:solidFill>
                  <a:srgbClr val="7030A0"/>
                </a:solidFill>
                <a:latin typeface="Arial" panose="020B0604020202020204" pitchFamily="34" charset="0"/>
                <a:sym typeface="Wingdings" panose="05000000000000000000" pitchFamily="2" charset="2"/>
              </a:rPr>
              <a:t> MSE: Deep Learning (1.9006) vs ARIMA (2.4214) in hourly temperature.</a:t>
            </a:r>
          </a:p>
          <a:p>
            <a:pPr algn="just"/>
            <a:endParaRPr lang="en-US" b="0" i="0" dirty="0">
              <a:solidFill>
                <a:srgbClr val="222222"/>
              </a:solidFill>
              <a:effectLst/>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Siami-Namini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Sima</a:t>
            </a:r>
            <a:r>
              <a:rPr lang="en-US" b="0" i="0" dirty="0">
                <a:solidFill>
                  <a:srgbClr val="222222"/>
                </a:solidFill>
                <a:effectLst/>
                <a:latin typeface="Arial" panose="020B0604020202020204" pitchFamily="34" charset="0"/>
              </a:rPr>
              <a:t>, Neda </a:t>
            </a:r>
            <a:r>
              <a:rPr lang="en-US" b="0" i="0" dirty="0" err="1">
                <a:solidFill>
                  <a:srgbClr val="222222"/>
                </a:solidFill>
                <a:effectLst/>
                <a:latin typeface="Arial" panose="020B0604020202020204" pitchFamily="34" charset="0"/>
              </a:rPr>
              <a:t>Tavakoli</a:t>
            </a:r>
            <a:r>
              <a:rPr lang="en-US" b="0" i="0" dirty="0">
                <a:solidFill>
                  <a:srgbClr val="222222"/>
                </a:solidFill>
                <a:effectLst/>
                <a:latin typeface="Arial" panose="020B0604020202020204" pitchFamily="34" charset="0"/>
              </a:rPr>
              <a:t>, and Akbar </a:t>
            </a:r>
            <a:r>
              <a:rPr lang="en-US" b="0" i="0" dirty="0" err="1">
                <a:solidFill>
                  <a:srgbClr val="222222"/>
                </a:solidFill>
                <a:effectLst/>
                <a:latin typeface="Arial" panose="020B0604020202020204" pitchFamily="34" charset="0"/>
              </a:rPr>
              <a:t>Siami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Namin</a:t>
            </a:r>
            <a:r>
              <a:rPr lang="en-US" b="0" i="0" dirty="0">
                <a:solidFill>
                  <a:srgbClr val="222222"/>
                </a:solidFill>
                <a:effectLst/>
                <a:latin typeface="Arial" panose="020B0604020202020204" pitchFamily="34" charset="0"/>
              </a:rPr>
              <a:t>. "A comparison of ARIMA and LSTM in forecasting time series." </a:t>
            </a:r>
            <a:r>
              <a:rPr lang="en-US" b="0" i="1" dirty="0">
                <a:solidFill>
                  <a:srgbClr val="222222"/>
                </a:solidFill>
                <a:effectLst/>
                <a:latin typeface="Arial" panose="020B0604020202020204" pitchFamily="34" charset="0"/>
              </a:rPr>
              <a:t>2018 17th IEEE international conference on machine learning and applications (ICMLA)</a:t>
            </a:r>
            <a:r>
              <a:rPr lang="en-US" b="0" i="0" dirty="0">
                <a:solidFill>
                  <a:srgbClr val="222222"/>
                </a:solidFill>
                <a:effectLst/>
                <a:latin typeface="Arial" panose="020B0604020202020204" pitchFamily="34" charset="0"/>
              </a:rPr>
              <a:t>. IEEE, 2018..</a:t>
            </a:r>
          </a:p>
          <a:p>
            <a:pPr marL="342900" indent="-342900" algn="just">
              <a:buFont typeface="Wingdings" panose="05000000000000000000" pitchFamily="2" charset="2"/>
              <a:buChar char="à"/>
            </a:pPr>
            <a:r>
              <a:rPr lang="en-US" dirty="0">
                <a:solidFill>
                  <a:srgbClr val="7030A0"/>
                </a:solidFill>
                <a:latin typeface="Arial" panose="020B0604020202020204" pitchFamily="34" charset="0"/>
                <a:sym typeface="Wingdings" panose="05000000000000000000" pitchFamily="2" charset="2"/>
              </a:rPr>
              <a:t>The average reduction in error rates obtained by LSTM was between 84 – 87 percent compared to ARIMA using </a:t>
            </a:r>
            <a:r>
              <a:rPr lang="en-US" b="0" i="0" dirty="0">
                <a:solidFill>
                  <a:srgbClr val="7030A0"/>
                </a:solidFill>
                <a:effectLst/>
                <a:latin typeface="Arial" panose="020B0604020202020204" pitchFamily="34" charset="0"/>
              </a:rPr>
              <a:t>historical monthly financial from 1985 to 2018 from Yahoo finance Website</a:t>
            </a:r>
            <a:r>
              <a:rPr lang="en-US" dirty="0">
                <a:solidFill>
                  <a:srgbClr val="7030A0"/>
                </a:solidFill>
                <a:latin typeface="Arial" panose="020B0604020202020204" pitchFamily="34" charset="0"/>
                <a:sym typeface="Wingdings" panose="05000000000000000000" pitchFamily="2" charset="2"/>
              </a:rPr>
              <a:t>.</a:t>
            </a:r>
          </a:p>
          <a:p>
            <a:pPr marL="342900" indent="-342900" algn="just">
              <a:buFont typeface="Wingdings" panose="05000000000000000000" pitchFamily="2" charset="2"/>
              <a:buChar char="à"/>
            </a:pPr>
            <a:endParaRPr lang="en-US" dirty="0">
              <a:solidFill>
                <a:srgbClr val="222222"/>
              </a:solidFill>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Menculini</a:t>
            </a:r>
            <a:r>
              <a:rPr lang="en-US" b="0" i="0" dirty="0">
                <a:solidFill>
                  <a:srgbClr val="222222"/>
                </a:solidFill>
                <a:effectLst/>
                <a:latin typeface="Arial" panose="020B0604020202020204" pitchFamily="34" charset="0"/>
              </a:rPr>
              <a:t>, Lorenzo, et al. "Comparing prophet and deep learning to ARIMA in forecasting wholesale food prices." </a:t>
            </a:r>
            <a:r>
              <a:rPr lang="en-US" b="0" i="1" dirty="0">
                <a:solidFill>
                  <a:srgbClr val="222222"/>
                </a:solidFill>
                <a:effectLst/>
                <a:latin typeface="Arial" panose="020B0604020202020204" pitchFamily="34" charset="0"/>
              </a:rPr>
              <a:t>Forecasting</a:t>
            </a:r>
            <a:r>
              <a:rPr lang="en-US" b="0" i="0" dirty="0">
                <a:solidFill>
                  <a:srgbClr val="222222"/>
                </a:solidFill>
                <a:effectLst/>
                <a:latin typeface="Arial" panose="020B0604020202020204" pitchFamily="34" charset="0"/>
              </a:rPr>
              <a:t> 3.3 (2021): 644-662.</a:t>
            </a:r>
          </a:p>
          <a:p>
            <a:pPr algn="just"/>
            <a:r>
              <a:rPr lang="en-US" dirty="0">
                <a:solidFill>
                  <a:srgbClr val="7030A0"/>
                </a:solidFill>
                <a:latin typeface="Arial" panose="020B0604020202020204" pitchFamily="34" charset="0"/>
                <a:sym typeface="Wingdings" panose="05000000000000000000" pitchFamily="2" charset="2"/>
              </a:rPr>
              <a:t> RMSE: CNN + LSTM (0.2) &gt; ARIMA (0.211) &gt; Prophet (0.35) using dataset of food order.</a:t>
            </a:r>
          </a:p>
          <a:p>
            <a:pPr algn="just"/>
            <a:endParaRPr lang="en-US" dirty="0"/>
          </a:p>
          <a:p>
            <a:pPr algn="just"/>
            <a:endParaRPr lang="en-US" dirty="0"/>
          </a:p>
          <a:p>
            <a:pPr algn="just"/>
            <a:endParaRPr lang="en-US"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69181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Models</a:t>
            </a:r>
            <a:endParaRPr lang="en-US" dirty="0">
              <a:latin typeface="+mj-lt"/>
            </a:endParaRP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132332"/>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a:solidFill>
                  <a:srgbClr val="3D4251"/>
                </a:solidFill>
                <a:effectLst/>
                <a:latin typeface="arial" panose="020B0604020202020204" pitchFamily="34" charset="0"/>
              </a:rPr>
              <a:t>Simple Moving Average (SMA)</a:t>
            </a:r>
            <a:endParaRPr lang="en-US" sz="2000" b="0" i="0">
              <a:solidFill>
                <a:srgbClr val="3D4251"/>
              </a:solidFill>
              <a:effectLst/>
              <a:latin typeface="Work sans" panose="020B0604020202020204" pitchFamily="2" charset="0"/>
            </a:endParaRPr>
          </a:p>
          <a:p>
            <a:pPr marL="342900" indent="-342900">
              <a:lnSpc>
                <a:spcPct val="125000"/>
              </a:lnSpc>
              <a:buFont typeface="Wingdings" panose="05000000000000000000" pitchFamily="2" charset="2"/>
              <a:buChar char="Ø"/>
            </a:pPr>
            <a:r>
              <a:rPr lang="en-US" sz="2000" b="0" i="0">
                <a:solidFill>
                  <a:srgbClr val="252525"/>
                </a:solidFill>
                <a:effectLst/>
                <a:latin typeface="arial" panose="020B0604020202020204" pitchFamily="34" charset="0"/>
              </a:rPr>
              <a:t>Exponential Moving Average (EMA)</a:t>
            </a:r>
          </a:p>
          <a:p>
            <a:pPr marL="342900" indent="-342900">
              <a:lnSpc>
                <a:spcPct val="125000"/>
              </a:lnSpc>
              <a:buFont typeface="Wingdings" panose="05000000000000000000" pitchFamily="2" charset="2"/>
              <a:buChar char="Ø"/>
            </a:pPr>
            <a:r>
              <a:rPr lang="en-US" sz="2000" b="0" i="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endParaRPr lang="en-US" sz="2000" b="0" i="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a:p>
          <a:p>
            <a:pPr>
              <a:lnSpc>
                <a:spcPct val="125000"/>
              </a:lnSpc>
            </a:pPr>
            <a:endParaRPr lang="en-US" sz="2000"/>
          </a:p>
          <a:p>
            <a:pPr>
              <a:lnSpc>
                <a:spcPct val="125000"/>
              </a:lnSpc>
            </a:pPr>
            <a:endParaRPr lang="en-US" sz="2000"/>
          </a:p>
          <a:p>
            <a:pPr>
              <a:lnSpc>
                <a:spcPct val="125000"/>
              </a:lnSpc>
            </a:pPr>
            <a:endParaRPr lang="en-US" sz="2000" dirty="0"/>
          </a:p>
        </p:txBody>
      </p:sp>
      <p:pic>
        <p:nvPicPr>
          <p:cNvPr id="5126" name="Picture 6" descr="Moving Average in Excel Charts - Office Watch">
            <a:extLst>
              <a:ext uri="{FF2B5EF4-FFF2-40B4-BE49-F238E27FC236}">
                <a16:creationId xmlns:a16="http://schemas.microsoft.com/office/drawing/2014/main" id="{8B4CFDD4-725E-08BA-8B14-656222CE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7" y="2260271"/>
            <a:ext cx="4531044" cy="209351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xponential Moving Average Indicator in Excel - Technical Analysis">
            <a:extLst>
              <a:ext uri="{FF2B5EF4-FFF2-40B4-BE49-F238E27FC236}">
                <a16:creationId xmlns:a16="http://schemas.microsoft.com/office/drawing/2014/main" id="{F0F6B646-1DE3-B868-CFEE-A3F4237E8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300" y="2260272"/>
            <a:ext cx="4090623" cy="224984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ntroduction to the Autoregressive Integrated Moving Average (ARIMA) model">
            <a:extLst>
              <a:ext uri="{FF2B5EF4-FFF2-40B4-BE49-F238E27FC236}">
                <a16:creationId xmlns:a16="http://schemas.microsoft.com/office/drawing/2014/main" id="{94432DF1-FFA1-77C7-E172-B2609DE4C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910" y="4641006"/>
            <a:ext cx="4434421" cy="159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51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2A2B276-D511-B7E5-ED40-B312BB7EB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8" t="4299" r="2731" b="4850"/>
          <a:stretch/>
        </p:blipFill>
        <p:spPr bwMode="auto">
          <a:xfrm>
            <a:off x="538223" y="3550979"/>
            <a:ext cx="4343743" cy="23412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Models</a:t>
            </a: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901774"/>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dirty="0">
                <a:solidFill>
                  <a:srgbClr val="3D4251"/>
                </a:solidFill>
                <a:effectLst/>
                <a:latin typeface="arial" panose="020B0604020202020204" pitchFamily="34" charset="0"/>
              </a:rPr>
              <a:t>Simple Moving Average (SMA)</a:t>
            </a:r>
            <a:endParaRPr lang="en-US" sz="2000" b="0" i="0" dirty="0">
              <a:solidFill>
                <a:srgbClr val="3D4251"/>
              </a:solidFill>
              <a:effectLst/>
              <a:latin typeface="Work sans" panose="020B0604020202020204" pitchFamily="2" charset="0"/>
            </a:endParaRP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Exponential Moving Average (EMA)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r>
              <a:rPr lang="en-US" sz="2000" b="1" i="0" dirty="0">
                <a:solidFill>
                  <a:srgbClr val="252525"/>
                </a:solidFill>
                <a:effectLst/>
                <a:latin typeface="arial" panose="020B0604020202020204" pitchFamily="34" charset="0"/>
              </a:rPr>
              <a:t>Long Short Term Memory Network (LSTM)</a:t>
            </a:r>
          </a:p>
          <a:p>
            <a:pPr marL="342900" indent="-342900">
              <a:lnSpc>
                <a:spcPct val="125000"/>
              </a:lnSpc>
              <a:buFont typeface="Wingdings" panose="05000000000000000000" pitchFamily="2" charset="2"/>
              <a:buChar char="Ø"/>
            </a:pPr>
            <a:r>
              <a:rPr lang="en-US" sz="2000" b="1" i="0" dirty="0">
                <a:solidFill>
                  <a:srgbClr val="252525"/>
                </a:solidFill>
                <a:effectLst/>
              </a:rPr>
              <a:t>Multi-Head Attention</a:t>
            </a:r>
          </a:p>
          <a:p>
            <a:pPr marL="342900" indent="-342900">
              <a:lnSpc>
                <a:spcPct val="125000"/>
              </a:lnSpc>
              <a:buFont typeface="Wingdings" panose="05000000000000000000" pitchFamily="2" charset="2"/>
              <a:buChar char="Ø"/>
            </a:pPr>
            <a:endParaRPr lang="en-US" sz="2000" b="0" i="0" dirty="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5122" name="Picture 2" descr="Multi-head attention mechanism: &quot;queries&quot;, &quot;keys&quot;, and &quot;values,&quot; over and  over again - Data Science Blog">
            <a:extLst>
              <a:ext uri="{FF2B5EF4-FFF2-40B4-BE49-F238E27FC236}">
                <a16:creationId xmlns:a16="http://schemas.microsoft.com/office/drawing/2014/main" id="{B14FE4D9-F6A5-C838-4940-DBCB1752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919" y="3432969"/>
            <a:ext cx="3951004" cy="260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5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Experiments</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Training, validation, and test set taken from Air Quality Data in Delhi (2015 - 2020).</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Metrics:</a:t>
            </a:r>
          </a:p>
          <a:p>
            <a:pPr marL="800100" lvl="1" indent="-342900">
              <a:lnSpc>
                <a:spcPct val="125000"/>
              </a:lnSpc>
              <a:buFont typeface="Courier New" panose="02070309020205020404" pitchFamily="49" charset="0"/>
              <a:buChar char="o"/>
            </a:pPr>
            <a:r>
              <a:rPr lang="en-US" sz="2000" b="0" i="1" dirty="0">
                <a:solidFill>
                  <a:srgbClr val="212529"/>
                </a:solidFill>
                <a:effectLst/>
                <a:latin typeface="arial" panose="020B0604020202020204" pitchFamily="34" charset="0"/>
              </a:rPr>
              <a:t>RMSE: Root Mean Square Error </a:t>
            </a:r>
            <a:endParaRPr lang="en-US" sz="2000" i="1"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b="1" i="0" dirty="0">
                <a:solidFill>
                  <a:srgbClr val="212529"/>
                </a:solidFill>
                <a:effectLst/>
                <a:latin typeface="arial" panose="020B0604020202020204" pitchFamily="34" charset="0"/>
              </a:rPr>
              <a:t>MAPE: Mean Absolute Percentage Error</a:t>
            </a:r>
            <a:endParaRPr lang="en-US" sz="2000" b="1"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a:lnSpc>
                <a:spcPct val="125000"/>
              </a:lnSpc>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Test scenarios: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Impact of hyper-parameters in each model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Performance of each model</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8194" name="Picture 2" descr="What does RMSE really mean?. Root Mean Square Error (RMSE) is a… | by James  Moody | Towards Data Science">
            <a:extLst>
              <a:ext uri="{FF2B5EF4-FFF2-40B4-BE49-F238E27FC236}">
                <a16:creationId xmlns:a16="http://schemas.microsoft.com/office/drawing/2014/main" id="{F34C5F7A-2C14-CF9F-26C3-80636A461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23" y="3429000"/>
            <a:ext cx="3144004" cy="98290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Bagel Help Center">
            <a:extLst>
              <a:ext uri="{FF2B5EF4-FFF2-40B4-BE49-F238E27FC236}">
                <a16:creationId xmlns:a16="http://schemas.microsoft.com/office/drawing/2014/main" id="{FA6E1965-2447-7978-1E66-3019F9DC8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095" y="3429000"/>
            <a:ext cx="3594576" cy="113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0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4013689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Conclusion</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055936"/>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Present the problem.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Data to use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Proposal: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Moving average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LSTM + Attention mechanism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Experiments:</a:t>
            </a:r>
          </a:p>
          <a:p>
            <a:pPr marL="800100" lvl="1" indent="-342900">
              <a:lnSpc>
                <a:spcPct val="125000"/>
              </a:lnSpc>
              <a:buFont typeface="Courier New" panose="02070309020205020404" pitchFamily="49" charset="0"/>
              <a:buChar char="o"/>
            </a:pPr>
            <a:r>
              <a:rPr lang="en-US" sz="2000" dirty="0">
                <a:solidFill>
                  <a:srgbClr val="212529"/>
                </a:solidFill>
                <a:effectLst/>
                <a:latin typeface="arial" panose="020B0604020202020204" pitchFamily="34" charset="0"/>
              </a:rPr>
              <a:t>RMSE and MAPE as error metrics.</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Observe the impact of hyper-parameters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Comparing performance of proposed models</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latin typeface="+mj-lt"/>
              </a:rPr>
              <a:t>Problem</a:t>
            </a:r>
          </a:p>
          <a:p>
            <a:pPr marL="514350" indent="-514350">
              <a:lnSpc>
                <a:spcPct val="150000"/>
              </a:lnSpc>
              <a:buFont typeface="+mj-lt"/>
              <a:buAutoNum type="arabicPeriod"/>
            </a:pPr>
            <a:r>
              <a:rPr lang="en-US" sz="2600" dirty="0">
                <a:latin typeface="+mj-lt"/>
              </a:rPr>
              <a:t>Data</a:t>
            </a:r>
          </a:p>
          <a:p>
            <a:pPr marL="514350" indent="-514350">
              <a:lnSpc>
                <a:spcPct val="150000"/>
              </a:lnSpc>
              <a:buFont typeface="+mj-lt"/>
              <a:buAutoNum type="arabicPeriod"/>
            </a:pPr>
            <a:r>
              <a:rPr lang="en-US" sz="2600" dirty="0">
                <a:latin typeface="+mj-lt"/>
              </a:rPr>
              <a:t>Approaches</a:t>
            </a:r>
          </a:p>
          <a:p>
            <a:pPr marL="514350" indent="-514350">
              <a:lnSpc>
                <a:spcPct val="150000"/>
              </a:lnSpc>
              <a:buFont typeface="+mj-lt"/>
              <a:buAutoNum type="arabicPeriod"/>
            </a:pPr>
            <a:r>
              <a:rPr lang="en-US" sz="2600" dirty="0">
                <a:latin typeface="+mj-lt"/>
              </a:rPr>
              <a:t>Conclusion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167978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851842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i="0" dirty="0">
                <a:solidFill>
                  <a:srgbClr val="333333"/>
                </a:solidFill>
                <a:effectLst/>
                <a:latin typeface="arial" panose="020B0604020202020204" pitchFamily="34" charset="0"/>
              </a:rPr>
              <a:t>Air quality rea</a:t>
            </a:r>
            <a:r>
              <a:rPr lang="en-US" sz="2000" b="1" dirty="0">
                <a:solidFill>
                  <a:srgbClr val="333333"/>
                </a:solidFill>
                <a:latin typeface="arial" panose="020B0604020202020204" pitchFamily="34" charset="0"/>
              </a:rPr>
              <a:t>lity</a:t>
            </a:r>
            <a:r>
              <a:rPr lang="en-US" sz="2000" dirty="0">
                <a:solidFill>
                  <a:srgbClr val="333333"/>
                </a:solidFill>
                <a:latin typeface="arial" panose="020B0604020202020204" pitchFamily="34" charset="0"/>
              </a:rPr>
              <a:t>:</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Air pollution is a global problem.</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Air pollution is detrimental for health, ecosystems, damages</a:t>
            </a:r>
          </a:p>
          <a:p>
            <a:pPr lvl="1" algn="just">
              <a:lnSpc>
                <a:spcPct val="125000"/>
              </a:lnSpc>
            </a:pPr>
            <a:r>
              <a:rPr lang="en-US" sz="2000" dirty="0">
                <a:solidFill>
                  <a:srgbClr val="333333"/>
                </a:solidFill>
                <a:latin typeface="arial" panose="020B0604020202020204" pitchFamily="34" charset="0"/>
              </a:rPr>
              <a:t>     property, impacts visibility and haze, and threatens food and</a:t>
            </a:r>
          </a:p>
          <a:p>
            <a:pPr lvl="1" algn="just">
              <a:lnSpc>
                <a:spcPct val="125000"/>
              </a:lnSpc>
            </a:pPr>
            <a:r>
              <a:rPr lang="en-US" sz="2000" dirty="0">
                <a:solidFill>
                  <a:srgbClr val="333333"/>
                </a:solidFill>
                <a:latin typeface="arial" panose="020B0604020202020204" pitchFamily="34" charset="0"/>
              </a:rPr>
              <a:t>     water security.</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In Delhi, an estimated </a:t>
            </a:r>
          </a:p>
          <a:p>
            <a:pPr lvl="1" algn="just">
              <a:lnSpc>
                <a:spcPct val="125000"/>
              </a:lnSpc>
            </a:pPr>
            <a:r>
              <a:rPr lang="en-US" sz="2000" dirty="0">
                <a:solidFill>
                  <a:srgbClr val="333333"/>
                </a:solidFill>
                <a:latin typeface="arial" panose="020B0604020202020204" pitchFamily="34" charset="0"/>
              </a:rPr>
              <a:t>    18.6 percent of total air </a:t>
            </a:r>
          </a:p>
          <a:p>
            <a:pPr lvl="1" algn="just">
              <a:lnSpc>
                <a:spcPct val="125000"/>
              </a:lnSpc>
            </a:pPr>
            <a:r>
              <a:rPr lang="en-US" sz="2000" dirty="0">
                <a:solidFill>
                  <a:srgbClr val="333333"/>
                </a:solidFill>
                <a:latin typeface="arial" panose="020B0604020202020204" pitchFamily="34" charset="0"/>
              </a:rPr>
              <a:t>     pollution in Delhi </a:t>
            </a:r>
          </a:p>
          <a:p>
            <a:pPr lvl="1" algn="just">
              <a:lnSpc>
                <a:spcPct val="125000"/>
              </a:lnSpc>
            </a:pPr>
            <a:r>
              <a:rPr lang="en-US" sz="2000" dirty="0">
                <a:solidFill>
                  <a:srgbClr val="333333"/>
                </a:solidFill>
                <a:latin typeface="arial" panose="020B0604020202020204" pitchFamily="34" charset="0"/>
              </a:rPr>
              <a:t>     comes from the </a:t>
            </a:r>
          </a:p>
          <a:p>
            <a:pPr lvl="1" algn="just">
              <a:lnSpc>
                <a:spcPct val="125000"/>
              </a:lnSpc>
            </a:pPr>
            <a:r>
              <a:rPr lang="en-US" sz="2000" dirty="0">
                <a:solidFill>
                  <a:srgbClr val="333333"/>
                </a:solidFill>
                <a:latin typeface="arial" panose="020B0604020202020204" pitchFamily="34" charset="0"/>
              </a:rPr>
              <a:t>     industrial sector, </a:t>
            </a:r>
          </a:p>
          <a:p>
            <a:pPr lvl="1" algn="just">
              <a:lnSpc>
                <a:spcPct val="125000"/>
              </a:lnSpc>
            </a:pPr>
            <a:r>
              <a:rPr lang="en-US" sz="2000" dirty="0">
                <a:solidFill>
                  <a:srgbClr val="333333"/>
                </a:solidFill>
                <a:latin typeface="arial" panose="020B0604020202020204" pitchFamily="34" charset="0"/>
              </a:rPr>
              <a:t>     several hundred tons </a:t>
            </a:r>
          </a:p>
          <a:p>
            <a:pPr lvl="1" algn="just">
              <a:lnSpc>
                <a:spcPct val="125000"/>
              </a:lnSpc>
            </a:pPr>
            <a:r>
              <a:rPr lang="en-US" sz="2000" dirty="0">
                <a:solidFill>
                  <a:srgbClr val="333333"/>
                </a:solidFill>
                <a:latin typeface="arial" panose="020B0604020202020204" pitchFamily="34" charset="0"/>
              </a:rPr>
              <a:t>     of pollutants released </a:t>
            </a:r>
          </a:p>
          <a:p>
            <a:pPr lvl="1" algn="just">
              <a:lnSpc>
                <a:spcPct val="125000"/>
              </a:lnSpc>
            </a:pPr>
            <a:r>
              <a:rPr lang="en-US" sz="2000" dirty="0">
                <a:solidFill>
                  <a:srgbClr val="333333"/>
                </a:solidFill>
                <a:latin typeface="arial" panose="020B0604020202020204" pitchFamily="34" charset="0"/>
              </a:rPr>
              <a:t>     into the atmosphere </a:t>
            </a:r>
          </a:p>
          <a:p>
            <a:pPr lvl="1" algn="just">
              <a:lnSpc>
                <a:spcPct val="125000"/>
              </a:lnSpc>
            </a:pPr>
            <a:r>
              <a:rPr lang="en-US" sz="2000" dirty="0">
                <a:solidFill>
                  <a:srgbClr val="333333"/>
                </a:solidFill>
                <a:latin typeface="arial" panose="020B0604020202020204" pitchFamily="34" charset="0"/>
              </a:rPr>
              <a:t>     over the course of the year from factories alone.</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1026" name="Picture 2">
            <a:extLst>
              <a:ext uri="{FF2B5EF4-FFF2-40B4-BE49-F238E27FC236}">
                <a16:creationId xmlns:a16="http://schemas.microsoft.com/office/drawing/2014/main" id="{7F72E399-D0C2-B257-63CC-BC05E21C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665" y="2451796"/>
            <a:ext cx="4919448" cy="339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8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4286494"/>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Facts about Air Pollution:</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Air pollution is now considered to be the world’s largest environmental health threat, accounts for nearly seven million deaths around the world every year. </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The estimated daily economic cost of air pollution has been figured at $8 billion USD, 3 to 4% of the gross world product.</a:t>
            </a: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2050" name="Picture 2" descr="Figure N. Global ranking of risk factors by total deaths from all causes in 2019.">
            <a:extLst>
              <a:ext uri="{FF2B5EF4-FFF2-40B4-BE49-F238E27FC236}">
                <a16:creationId xmlns:a16="http://schemas.microsoft.com/office/drawing/2014/main" id="{9E7BE28A-F1B7-CA4F-BDD3-C9A38F43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698" y="2994322"/>
            <a:ext cx="6094604" cy="327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6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697953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What and why forecasting air quality?</a:t>
            </a:r>
          </a:p>
          <a:p>
            <a:pPr marL="800100" lvl="1" indent="-342900" algn="just">
              <a:lnSpc>
                <a:spcPct val="125000"/>
              </a:lnSpc>
              <a:buFont typeface="Wingdings" panose="05000000000000000000" pitchFamily="2" charset="2"/>
              <a:buChar char="§"/>
            </a:pPr>
            <a:r>
              <a:rPr lang="en-US" sz="2000" dirty="0"/>
              <a:t>Air pollution forecasting is the application of science and technology to predict the composition of the air pollution in the atmosphere for a given location and time. </a:t>
            </a:r>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Accurate forecasting helps people plan ahead, decreasing the effects on health and the costs associated. </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3076" name="Picture 4">
            <a:extLst>
              <a:ext uri="{FF2B5EF4-FFF2-40B4-BE49-F238E27FC236}">
                <a16:creationId xmlns:a16="http://schemas.microsoft.com/office/drawing/2014/main" id="{66B24943-BD1B-5F4A-A3CD-A8E7CC2AA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20" y="2411614"/>
            <a:ext cx="5627359" cy="29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14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9432B427-5C35-5979-422F-BE2028DF5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411" y="2841079"/>
            <a:ext cx="7130365" cy="3565183"/>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544065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Time series forecasting</a:t>
            </a:r>
            <a:r>
              <a:rPr lang="en-US" sz="2000" b="0" i="0" dirty="0">
                <a:solidFill>
                  <a:srgbClr val="000000"/>
                </a:solidFill>
                <a:effectLst/>
              </a:rPr>
              <a:t> is a set of methods in statistics and data science to predict some variables that develop and change over time. </a:t>
            </a:r>
          </a:p>
          <a:p>
            <a:pPr marL="342900" indent="-342900" algn="just">
              <a:lnSpc>
                <a:spcPct val="125000"/>
              </a:lnSpc>
              <a:buFont typeface="Wingdings" panose="05000000000000000000" pitchFamily="2" charset="2"/>
              <a:buChar char="v"/>
            </a:pPr>
            <a:r>
              <a:rPr lang="en-US" sz="2000" b="0" i="0" dirty="0">
                <a:solidFill>
                  <a:srgbClr val="000000"/>
                </a:solidFill>
                <a:effectLst/>
              </a:rPr>
              <a:t>The underlying intention of time series forecasting is determining how target variables will change in the future by observing historical data from the time perspective, defining the patterns, and yielding short or long-term </a:t>
            </a:r>
          </a:p>
          <a:p>
            <a:pPr algn="just">
              <a:lnSpc>
                <a:spcPct val="125000"/>
              </a:lnSpc>
            </a:pPr>
            <a:r>
              <a:rPr lang="en-US" sz="2000" dirty="0">
                <a:solidFill>
                  <a:srgbClr val="000000"/>
                </a:solidFill>
              </a:rPr>
              <a:t>     </a:t>
            </a:r>
            <a:r>
              <a:rPr lang="en-US" sz="2000" b="0" i="0" dirty="0">
                <a:solidFill>
                  <a:srgbClr val="000000"/>
                </a:solidFill>
                <a:effectLst/>
              </a:rPr>
              <a:t>predictions on how </a:t>
            </a:r>
          </a:p>
          <a:p>
            <a:pPr algn="just">
              <a:lnSpc>
                <a:spcPct val="125000"/>
              </a:lnSpc>
            </a:pPr>
            <a:r>
              <a:rPr lang="en-US" sz="2000" dirty="0">
                <a:solidFill>
                  <a:srgbClr val="000000"/>
                </a:solidFill>
              </a:rPr>
              <a:t>     </a:t>
            </a:r>
            <a:r>
              <a:rPr lang="en-US" sz="2000" b="0" i="0" dirty="0">
                <a:solidFill>
                  <a:srgbClr val="000000"/>
                </a:solidFill>
                <a:effectLst/>
              </a:rPr>
              <a:t>change occurs – </a:t>
            </a:r>
          </a:p>
          <a:p>
            <a:pPr algn="just">
              <a:lnSpc>
                <a:spcPct val="125000"/>
              </a:lnSpc>
            </a:pPr>
            <a:r>
              <a:rPr lang="en-US" sz="2000" dirty="0">
                <a:solidFill>
                  <a:srgbClr val="000000"/>
                </a:solidFill>
              </a:rPr>
              <a:t>     </a:t>
            </a:r>
            <a:r>
              <a:rPr lang="en-US" sz="2000" b="0" i="0" dirty="0">
                <a:solidFill>
                  <a:srgbClr val="000000"/>
                </a:solidFill>
                <a:effectLst/>
              </a:rPr>
              <a:t>considering the </a:t>
            </a:r>
          </a:p>
          <a:p>
            <a:pPr algn="just">
              <a:lnSpc>
                <a:spcPct val="125000"/>
              </a:lnSpc>
            </a:pPr>
            <a:r>
              <a:rPr lang="en-US" sz="2000" dirty="0">
                <a:solidFill>
                  <a:srgbClr val="000000"/>
                </a:solidFill>
              </a:rPr>
              <a:t>     </a:t>
            </a:r>
            <a:r>
              <a:rPr lang="en-US" sz="2000" b="0" i="0" dirty="0">
                <a:solidFill>
                  <a:srgbClr val="000000"/>
                </a:solidFill>
                <a:effectLst/>
              </a:rPr>
              <a:t>captured patterns.</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Time series forecasting problem </a:t>
            </a:r>
          </a:p>
        </p:txBody>
      </p:sp>
    </p:spTree>
    <p:extLst>
      <p:ext uri="{BB962C8B-B14F-4D97-AF65-F5344CB8AC3E}">
        <p14:creationId xmlns:p14="http://schemas.microsoft.com/office/powerpoint/2010/main" val="4080263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24651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a:extLst>
              <a:ext uri="{FF2B5EF4-FFF2-40B4-BE49-F238E27FC236}">
                <a16:creationId xmlns:a16="http://schemas.microsoft.com/office/drawing/2014/main" id="{D7886574-5FB7-99CD-AEF9-0F91EA468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409" y="3192697"/>
            <a:ext cx="5441182" cy="30578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3901774"/>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Source:</a:t>
            </a:r>
            <a:r>
              <a:rPr lang="en-US" sz="2000" b="0" i="0" dirty="0">
                <a:solidFill>
                  <a:srgbClr val="000000"/>
                </a:solidFill>
                <a:effectLst/>
              </a:rPr>
              <a:t> </a:t>
            </a:r>
            <a:r>
              <a:rPr lang="en-US" sz="2000" b="0" i="0" u="sng" dirty="0">
                <a:solidFill>
                  <a:srgbClr val="0070C0"/>
                </a:solidFill>
                <a:effectLst/>
              </a:rPr>
              <a:t>https://www.kaggle.com/datasets/rohanrao/air-quality-data-in-india</a:t>
            </a:r>
            <a:r>
              <a:rPr lang="en-US" sz="2000" b="0" i="0" dirty="0">
                <a:solidFill>
                  <a:srgbClr val="000000"/>
                </a:solidFill>
                <a:effectLst/>
              </a:rPr>
              <a:t>. </a:t>
            </a:r>
          </a:p>
          <a:p>
            <a:pPr marL="342900" indent="-342900" algn="just">
              <a:lnSpc>
                <a:spcPct val="125000"/>
              </a:lnSpc>
              <a:buFont typeface="Wingdings" panose="05000000000000000000" pitchFamily="2" charset="2"/>
              <a:buChar char="v"/>
            </a:pPr>
            <a:r>
              <a:rPr lang="en-US" sz="2000" b="0" i="0" dirty="0">
                <a:solidFill>
                  <a:srgbClr val="000000"/>
                </a:solidFill>
                <a:effectLst/>
              </a:rPr>
              <a:t>Data contains air quality information of 26 cities in India from 2015 to 2020 by each hour.</a:t>
            </a:r>
          </a:p>
          <a:p>
            <a:pPr marL="342900" indent="-342900" algn="just">
              <a:lnSpc>
                <a:spcPct val="125000"/>
              </a:lnSpc>
              <a:buFont typeface="Wingdings" panose="05000000000000000000" pitchFamily="2" charset="2"/>
              <a:buChar char="v"/>
            </a:pPr>
            <a:r>
              <a:rPr lang="en-US" sz="2000" dirty="0"/>
              <a:t>Delhi had the most observations (48192) and the highest number of </a:t>
            </a:r>
            <a:r>
              <a:rPr lang="en-US" sz="2000" dirty="0" err="1"/>
              <a:t>NaN</a:t>
            </a:r>
            <a:r>
              <a:rPr lang="en-US" sz="2000" dirty="0"/>
              <a:t> in one column (ignoring Xylene) is 2421 samples, 5.02% of total.</a:t>
            </a: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252851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5304</TotalTime>
  <Words>1450</Words>
  <Application>Microsoft Office PowerPoint</Application>
  <PresentationFormat>On-screen Show (4:3)</PresentationFormat>
  <Paragraphs>235</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vt:lpstr>
      <vt:lpstr>Calibri</vt:lpstr>
      <vt:lpstr>Courier New</vt:lpstr>
      <vt:lpstr>Lato</vt:lpstr>
      <vt:lpstr>Wingdings</vt:lpstr>
      <vt:lpstr>Work sans</vt:lpstr>
      <vt:lpstr>Office Theme</vt:lpstr>
      <vt:lpstr>PowerPoint Presentation</vt:lpstr>
      <vt:lpstr>Contents</vt:lpstr>
      <vt:lpstr>Contents</vt:lpstr>
      <vt:lpstr>Idea</vt:lpstr>
      <vt:lpstr>Idea</vt:lpstr>
      <vt:lpstr>Idea</vt:lpstr>
      <vt:lpstr>Time series forecasting problem </vt:lpstr>
      <vt:lpstr>Contents</vt:lpstr>
      <vt:lpstr>Data</vt:lpstr>
      <vt:lpstr>Data</vt:lpstr>
      <vt:lpstr>Data</vt:lpstr>
      <vt:lpstr>Data</vt:lpstr>
      <vt:lpstr>Contents</vt:lpstr>
      <vt:lpstr>Data</vt:lpstr>
      <vt:lpstr>Models</vt:lpstr>
      <vt:lpstr>Models</vt:lpstr>
      <vt:lpstr>Experiments</vt:lpstr>
      <vt:lpstr>Contents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328</cp:revision>
  <dcterms:created xsi:type="dcterms:W3CDTF">2021-05-28T04:32:29Z</dcterms:created>
  <dcterms:modified xsi:type="dcterms:W3CDTF">2022-12-07T07:51:48Z</dcterms:modified>
</cp:coreProperties>
</file>